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D1"/>
    <a:srgbClr val="FFBA8B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8DCDC9-B734-494B-9224-6539B6C25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43E1C4-E804-4B27-949F-7D38B8A28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6132E3-1423-4B36-B80D-8DFBF6969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12-02-21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02E4DA-DAB1-4BDD-8AE7-0070B150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6F7FDB-D43A-4227-828B-B5B1E31A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50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76A668-0787-411F-9243-1E1E0CD0E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3B4EE06-E5EF-4521-B39E-FFC29F175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1414F4-A2CE-4E89-9648-563B01AEF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12-02-21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840B5C-8D44-40D2-B391-2B218470C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60F186-E38F-4D88-A2E1-D36FAC2D9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796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B5A88B-2EB7-43CB-8D93-03656454D0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5CA07A-8885-43CF-9352-9F6E12996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94AF0C-53C9-477E-8891-B2C91F01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12-02-21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AD7D8C-9A24-48D1-AF0A-3D7D41C21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6C0F6C-9873-43D5-B3BC-F0EF19278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155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36F6A3-8204-46AF-9491-F856EA7C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F9F201-3F44-4F29-A99B-109CC132E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978C1C-1231-4CAD-A06E-F8241115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12-02-21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F8C8E4-36DB-4095-94CD-98C4529F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FE8D1A-6911-4C95-8791-DEBD922C0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31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7A060A-2EEC-4505-947F-849A37663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183A0C-E7C0-43B2-8B3A-DBB9747C2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953332-C605-49F5-91A5-8EECB2CC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12-02-21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9E5ABC-024E-43C2-BDDB-63E3F6EA8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985046-F016-4180-8635-62AF70771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308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870480-8680-47E7-9479-1BDD589B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7E4284-316B-495C-899D-6D64E2D41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7FD7BF-883B-4CEC-B311-5A762B086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9750D9-6513-4598-9611-C34AC41C8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12-02-21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2608D8-28AB-4D59-BB55-67D27A2CD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F69693-44F4-45F5-8176-BC8134D1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96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BE65F8-FC6A-4463-936E-02822B5AF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1ADB88-738D-4FDA-BCFE-3CB7950F5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DB8A11-4316-418F-9C7C-1D56B4A5B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077356-88CB-4050-AAE6-2D65A4939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AAD30DC-39FE-4E1F-B711-13DA77006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555C9C-9FC4-4B08-A4F9-D59112A6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12-02-21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B68C5A3-A922-41D9-BDCB-EB334A7B5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30C1D9E-A719-48C7-A0D4-E8F1E95AA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692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973A1D-4367-4395-B268-4697EC59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667AFEC-B3B6-4B31-847C-B20132ACE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12-02-21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FD24FD-97B1-4C4B-844D-CC32F0C4B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1246F4-7E2E-45CF-B60D-B8CCE0DA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271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A38FB32-DD87-42FA-A27D-6D3DBBC89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12-02-21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BA8C3CA-DE5E-4571-94E0-6EE0CE97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0E58F3-56C0-4795-B60E-26621362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726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B3BE7F-43A2-4D63-98F1-4D0FE4114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147805-A104-4942-A697-ACA35F35D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AADE02-0620-4D00-8A32-BF372625C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B05613-A325-43E4-AD70-E05432729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12-02-21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2F9497-B4EB-45CC-8765-FA10FF7C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5570DF-329C-4EBA-8F97-81FEB578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439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C9B29-0EB9-4B44-B46F-46BBAB98B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58CEC7-7429-4082-8DD2-704757A00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00B63B-E415-498D-845F-66D66D6F5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E1190B-11AB-450E-AE0B-A5EB00CD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1D2-92D3-474D-968C-425200738126}" type="datetimeFigureOut">
              <a:rPr lang="fr-BE" smtClean="0"/>
              <a:t>12-02-21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519FCF-1E13-4596-925B-234A9231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0DAF76-E7F2-475B-B1BC-4853EA3DC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574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95501A-4E75-4E96-A075-F726EC671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5E236B-8EBE-44DB-AB19-B8EF608E2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40DE26-AD63-495A-BBB3-E7A60E6A8A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C11D2-92D3-474D-968C-425200738126}" type="datetimeFigureOut">
              <a:rPr lang="fr-BE" smtClean="0"/>
              <a:t>12-02-21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6E3315-A48F-47FF-8043-AE838233B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A9AC8A-C790-4229-A2DD-65B80CACD4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4B612-B294-4211-8FC0-0661BB814B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11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1D8EF4-5B64-46E0-B8FC-97370551E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504895" cy="701615"/>
          </a:xfrm>
        </p:spPr>
        <p:txBody>
          <a:bodyPr>
            <a:normAutofit/>
          </a:bodyPr>
          <a:lstStyle/>
          <a:p>
            <a:r>
              <a:rPr lang="fr-BE" dirty="0"/>
              <a:t> </a:t>
            </a:r>
            <a:r>
              <a:rPr lang="fr-BE" sz="3100" dirty="0"/>
              <a:t>Organigramme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DACA184F-3812-4370-A465-CAF430F4BA2E}"/>
              </a:ext>
            </a:extLst>
          </p:cNvPr>
          <p:cNvGrpSpPr/>
          <p:nvPr/>
        </p:nvGrpSpPr>
        <p:grpSpPr>
          <a:xfrm>
            <a:off x="1672783" y="690937"/>
            <a:ext cx="7713285" cy="5446393"/>
            <a:chOff x="1500380" y="1311215"/>
            <a:chExt cx="7748501" cy="4639326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AD18E31F-23B4-4021-81EA-E8620AA83460}"/>
                </a:ext>
              </a:extLst>
            </p:cNvPr>
            <p:cNvSpPr/>
            <p:nvPr/>
          </p:nvSpPr>
          <p:spPr>
            <a:xfrm>
              <a:off x="3599719" y="1812564"/>
              <a:ext cx="1389657" cy="173423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89657" y="0"/>
                  </a:moveTo>
                  <a:lnTo>
                    <a:pt x="1389657" y="1734235"/>
                  </a:lnTo>
                  <a:lnTo>
                    <a:pt x="0" y="1734235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BE" dirty="0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C7AFF2DE-75E4-4C57-85A4-462422277AE5}"/>
                </a:ext>
              </a:extLst>
            </p:cNvPr>
            <p:cNvSpPr/>
            <p:nvPr/>
          </p:nvSpPr>
          <p:spPr>
            <a:xfrm>
              <a:off x="5005276" y="1791795"/>
              <a:ext cx="114733" cy="6011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01193"/>
                  </a:lnTo>
                  <a:lnTo>
                    <a:pt x="114733" y="601193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49E0DDAE-2879-4799-94D5-B256C0AD4F03}"/>
                </a:ext>
              </a:extLst>
            </p:cNvPr>
            <p:cNvSpPr/>
            <p:nvPr/>
          </p:nvSpPr>
          <p:spPr>
            <a:xfrm>
              <a:off x="4670753" y="1791795"/>
              <a:ext cx="334522" cy="51984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34522" y="0"/>
                  </a:moveTo>
                  <a:lnTo>
                    <a:pt x="334522" y="519843"/>
                  </a:lnTo>
                  <a:lnTo>
                    <a:pt x="0" y="519843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B11A8983-1653-43CA-86A0-2C0991A5B23B}"/>
                </a:ext>
              </a:extLst>
            </p:cNvPr>
            <p:cNvSpPr/>
            <p:nvPr/>
          </p:nvSpPr>
          <p:spPr>
            <a:xfrm>
              <a:off x="8130481" y="5086861"/>
              <a:ext cx="157239" cy="44213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42134"/>
                  </a:lnTo>
                  <a:lnTo>
                    <a:pt x="182466" y="442134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520303D7-5C91-4B8D-B1A6-561023502BF0}"/>
                </a:ext>
              </a:extLst>
            </p:cNvPr>
            <p:cNvSpPr/>
            <p:nvPr/>
          </p:nvSpPr>
          <p:spPr>
            <a:xfrm>
              <a:off x="5005276" y="1791795"/>
              <a:ext cx="3586556" cy="30542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953365"/>
                  </a:lnTo>
                  <a:lnTo>
                    <a:pt x="3586556" y="2953365"/>
                  </a:lnTo>
                  <a:lnTo>
                    <a:pt x="3586556" y="3054287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BE" dirty="0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CCF6E24F-D70D-467B-8D11-D0B78E87703D}"/>
                </a:ext>
              </a:extLst>
            </p:cNvPr>
            <p:cNvSpPr/>
            <p:nvPr/>
          </p:nvSpPr>
          <p:spPr>
            <a:xfrm>
              <a:off x="6671143" y="5095629"/>
              <a:ext cx="182466" cy="53825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38250"/>
                  </a:lnTo>
                  <a:lnTo>
                    <a:pt x="182466" y="538250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E0EAA3C6-F26C-4289-ABE9-FFF150F243AD}"/>
                </a:ext>
              </a:extLst>
            </p:cNvPr>
            <p:cNvSpPr/>
            <p:nvPr/>
          </p:nvSpPr>
          <p:spPr>
            <a:xfrm>
              <a:off x="5005276" y="1791795"/>
              <a:ext cx="2168265" cy="30542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953365"/>
                  </a:lnTo>
                  <a:lnTo>
                    <a:pt x="2168265" y="2953365"/>
                  </a:lnTo>
                  <a:lnTo>
                    <a:pt x="2168265" y="3054287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06E890E7-55E4-4FFD-8DB2-CDA09E4F0737}"/>
                </a:ext>
              </a:extLst>
            </p:cNvPr>
            <p:cNvSpPr/>
            <p:nvPr/>
          </p:nvSpPr>
          <p:spPr>
            <a:xfrm>
              <a:off x="5267223" y="5106629"/>
              <a:ext cx="182466" cy="53825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38250"/>
                  </a:lnTo>
                  <a:lnTo>
                    <a:pt x="182466" y="538250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F6581E68-5812-4F76-89AF-FD8B13BE4DAA}"/>
                </a:ext>
              </a:extLst>
            </p:cNvPr>
            <p:cNvSpPr/>
            <p:nvPr/>
          </p:nvSpPr>
          <p:spPr>
            <a:xfrm>
              <a:off x="5005276" y="1791795"/>
              <a:ext cx="749975" cy="30542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953365"/>
                  </a:lnTo>
                  <a:lnTo>
                    <a:pt x="749975" y="2953365"/>
                  </a:lnTo>
                  <a:lnTo>
                    <a:pt x="749975" y="3054287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20585CDD-AE00-4B01-8F51-4E42168F33DE}"/>
                </a:ext>
              </a:extLst>
            </p:cNvPr>
            <p:cNvSpPr/>
            <p:nvPr/>
          </p:nvSpPr>
          <p:spPr>
            <a:xfrm>
              <a:off x="3870739" y="5086861"/>
              <a:ext cx="182466" cy="53825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38250"/>
                  </a:lnTo>
                  <a:lnTo>
                    <a:pt x="182466" y="538250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912B2119-C203-4BA0-BE76-5D1642A0DB03}"/>
                </a:ext>
              </a:extLst>
            </p:cNvPr>
            <p:cNvSpPr/>
            <p:nvPr/>
          </p:nvSpPr>
          <p:spPr>
            <a:xfrm>
              <a:off x="4336961" y="1791795"/>
              <a:ext cx="668315" cy="30542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68315" y="0"/>
                  </a:moveTo>
                  <a:lnTo>
                    <a:pt x="668315" y="2953365"/>
                  </a:lnTo>
                  <a:lnTo>
                    <a:pt x="0" y="2953365"/>
                  </a:lnTo>
                  <a:lnTo>
                    <a:pt x="0" y="3054287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D2032405-602D-4B8C-94D8-61FE2A2DB1D5}"/>
                </a:ext>
              </a:extLst>
            </p:cNvPr>
            <p:cNvSpPr/>
            <p:nvPr/>
          </p:nvSpPr>
          <p:spPr>
            <a:xfrm>
              <a:off x="2424583" y="5059688"/>
              <a:ext cx="182466" cy="5856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85691"/>
                  </a:lnTo>
                  <a:lnTo>
                    <a:pt x="182466" y="585691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A67FB453-480B-41BB-88E2-3554648F4DE6}"/>
                </a:ext>
              </a:extLst>
            </p:cNvPr>
            <p:cNvSpPr/>
            <p:nvPr/>
          </p:nvSpPr>
          <p:spPr>
            <a:xfrm>
              <a:off x="2918670" y="1791795"/>
              <a:ext cx="2086605" cy="30542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086605" y="0"/>
                  </a:moveTo>
                  <a:lnTo>
                    <a:pt x="2086605" y="2953365"/>
                  </a:lnTo>
                  <a:lnTo>
                    <a:pt x="0" y="2953365"/>
                  </a:lnTo>
                  <a:lnTo>
                    <a:pt x="0" y="3054287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orme libre : forme 21">
              <a:extLst>
                <a:ext uri="{FF2B5EF4-FFF2-40B4-BE49-F238E27FC236}">
                  <a16:creationId xmlns:a16="http://schemas.microsoft.com/office/drawing/2014/main" id="{EEF50124-F248-4296-92C4-F144248F0AE5}"/>
                </a:ext>
              </a:extLst>
            </p:cNvPr>
            <p:cNvSpPr/>
            <p:nvPr/>
          </p:nvSpPr>
          <p:spPr>
            <a:xfrm>
              <a:off x="4524695" y="1311215"/>
              <a:ext cx="961161" cy="480580"/>
            </a:xfrm>
            <a:custGeom>
              <a:avLst/>
              <a:gdLst>
                <a:gd name="connsiteX0" fmla="*/ 0 w 961161"/>
                <a:gd name="connsiteY0" fmla="*/ 0 h 480580"/>
                <a:gd name="connsiteX1" fmla="*/ 961161 w 961161"/>
                <a:gd name="connsiteY1" fmla="*/ 0 h 480580"/>
                <a:gd name="connsiteX2" fmla="*/ 961161 w 961161"/>
                <a:gd name="connsiteY2" fmla="*/ 480580 h 480580"/>
                <a:gd name="connsiteX3" fmla="*/ 0 w 961161"/>
                <a:gd name="connsiteY3" fmla="*/ 480580 h 480580"/>
                <a:gd name="connsiteX4" fmla="*/ 0 w 961161"/>
                <a:gd name="connsiteY4" fmla="*/ 0 h 48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161" h="480580">
                  <a:moveTo>
                    <a:pt x="0" y="0"/>
                  </a:moveTo>
                  <a:lnTo>
                    <a:pt x="961161" y="0"/>
                  </a:lnTo>
                  <a:lnTo>
                    <a:pt x="961161" y="480580"/>
                  </a:lnTo>
                  <a:lnTo>
                    <a:pt x="0" y="480580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800" kern="1200" dirty="0"/>
                <a:t>AG&amp;CA</a:t>
              </a:r>
            </a:p>
          </p:txBody>
        </p:sp>
        <p:sp>
          <p:nvSpPr>
            <p:cNvPr id="24" name="Forme libre : forme 23">
              <a:extLst>
                <a:ext uri="{FF2B5EF4-FFF2-40B4-BE49-F238E27FC236}">
                  <a16:creationId xmlns:a16="http://schemas.microsoft.com/office/drawing/2014/main" id="{CCD4BEFE-F6E1-4029-A4FB-D0E4D5AD2452}"/>
                </a:ext>
              </a:extLst>
            </p:cNvPr>
            <p:cNvSpPr/>
            <p:nvPr/>
          </p:nvSpPr>
          <p:spPr>
            <a:xfrm>
              <a:off x="2310447" y="4469280"/>
              <a:ext cx="1216446" cy="595977"/>
            </a:xfrm>
            <a:custGeom>
              <a:avLst/>
              <a:gdLst>
                <a:gd name="connsiteX0" fmla="*/ 0 w 1216446"/>
                <a:gd name="connsiteY0" fmla="*/ 0 h 617580"/>
                <a:gd name="connsiteX1" fmla="*/ 1216446 w 1216446"/>
                <a:gd name="connsiteY1" fmla="*/ 0 h 617580"/>
                <a:gd name="connsiteX2" fmla="*/ 1216446 w 1216446"/>
                <a:gd name="connsiteY2" fmla="*/ 617580 h 617580"/>
                <a:gd name="connsiteX3" fmla="*/ 0 w 1216446"/>
                <a:gd name="connsiteY3" fmla="*/ 617580 h 617580"/>
                <a:gd name="connsiteX4" fmla="*/ 0 w 1216446"/>
                <a:gd name="connsiteY4" fmla="*/ 0 h 61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446" h="617580">
                  <a:moveTo>
                    <a:pt x="0" y="0"/>
                  </a:moveTo>
                  <a:lnTo>
                    <a:pt x="1216446" y="0"/>
                  </a:lnTo>
                  <a:lnTo>
                    <a:pt x="1216446" y="617580"/>
                  </a:lnTo>
                  <a:lnTo>
                    <a:pt x="0" y="617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1000" b="1" kern="1200" dirty="0"/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b="1" kern="1200" dirty="0"/>
                <a:t>PILAYS </a:t>
              </a:r>
              <a:r>
                <a:rPr lang="fr-FR" sz="1000" b="1" kern="1200" dirty="0" err="1"/>
                <a:t>Jean-Frnçois</a:t>
              </a:r>
              <a:endParaRPr lang="fr-FR" sz="1000" b="1" kern="1200" dirty="0"/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800" b="0" kern="1200" dirty="0" err="1"/>
                <a:t>Cajolière</a:t>
              </a:r>
              <a:endParaRPr lang="fr-FR" sz="800" b="0" kern="1200" dirty="0"/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800" b="0" kern="1200" dirty="0"/>
                <a:t>Mi P'tit </a:t>
              </a:r>
              <a:r>
                <a:rPr lang="fr-FR" sz="800" b="0" kern="1200" dirty="0" err="1"/>
                <a:t>Colau</a:t>
              </a:r>
              <a:endParaRPr lang="fr-FR" sz="800" b="0" kern="1200" dirty="0"/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800" b="0" kern="1200" dirty="0"/>
                <a:t>Galopins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BE" sz="600" kern="1200" dirty="0"/>
            </a:p>
          </p:txBody>
        </p:sp>
        <p:sp>
          <p:nvSpPr>
            <p:cNvPr id="25" name="Forme libre : forme 24">
              <a:extLst>
                <a:ext uri="{FF2B5EF4-FFF2-40B4-BE49-F238E27FC236}">
                  <a16:creationId xmlns:a16="http://schemas.microsoft.com/office/drawing/2014/main" id="{01412EC2-AB76-45EC-A1F8-FA8E6DA55D80}"/>
                </a:ext>
              </a:extLst>
            </p:cNvPr>
            <p:cNvSpPr/>
            <p:nvPr/>
          </p:nvSpPr>
          <p:spPr>
            <a:xfrm>
              <a:off x="2614559" y="5215261"/>
              <a:ext cx="961161" cy="735280"/>
            </a:xfrm>
            <a:custGeom>
              <a:avLst/>
              <a:gdLst>
                <a:gd name="connsiteX0" fmla="*/ 0 w 961161"/>
                <a:gd name="connsiteY0" fmla="*/ 0 h 767694"/>
                <a:gd name="connsiteX1" fmla="*/ 961161 w 961161"/>
                <a:gd name="connsiteY1" fmla="*/ 0 h 767694"/>
                <a:gd name="connsiteX2" fmla="*/ 961161 w 961161"/>
                <a:gd name="connsiteY2" fmla="*/ 767694 h 767694"/>
                <a:gd name="connsiteX3" fmla="*/ 0 w 961161"/>
                <a:gd name="connsiteY3" fmla="*/ 767694 h 767694"/>
                <a:gd name="connsiteX4" fmla="*/ 0 w 961161"/>
                <a:gd name="connsiteY4" fmla="*/ 0 h 76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161" h="767694">
                  <a:moveTo>
                    <a:pt x="0" y="0"/>
                  </a:moveTo>
                  <a:lnTo>
                    <a:pt x="961161" y="0"/>
                  </a:lnTo>
                  <a:lnTo>
                    <a:pt x="961161" y="767694"/>
                  </a:lnTo>
                  <a:lnTo>
                    <a:pt x="0" y="767694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kern="1200" dirty="0"/>
                <a:t>Personnel Médico Social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kern="1200" dirty="0"/>
                <a:t>Personnel </a:t>
              </a:r>
              <a:r>
                <a:rPr lang="fr-FR" sz="600" b="1" dirty="0"/>
                <a:t>encadrant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kern="1200" dirty="0"/>
                <a:t>Personnel entretien</a:t>
              </a:r>
            </a:p>
          </p:txBody>
        </p:sp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9BE5B899-A3FE-40E3-A867-8EF1A7D82A9B}"/>
                </a:ext>
              </a:extLst>
            </p:cNvPr>
            <p:cNvSpPr/>
            <p:nvPr/>
          </p:nvSpPr>
          <p:spPr>
            <a:xfrm>
              <a:off x="3808121" y="4469281"/>
              <a:ext cx="1216446" cy="617580"/>
            </a:xfrm>
            <a:custGeom>
              <a:avLst/>
              <a:gdLst>
                <a:gd name="connsiteX0" fmla="*/ 0 w 1216446"/>
                <a:gd name="connsiteY0" fmla="*/ 0 h 617580"/>
                <a:gd name="connsiteX1" fmla="*/ 1216446 w 1216446"/>
                <a:gd name="connsiteY1" fmla="*/ 0 h 617580"/>
                <a:gd name="connsiteX2" fmla="*/ 1216446 w 1216446"/>
                <a:gd name="connsiteY2" fmla="*/ 617580 h 617580"/>
                <a:gd name="connsiteX3" fmla="*/ 0 w 1216446"/>
                <a:gd name="connsiteY3" fmla="*/ 617580 h 617580"/>
                <a:gd name="connsiteX4" fmla="*/ 0 w 1216446"/>
                <a:gd name="connsiteY4" fmla="*/ 0 h 61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446" h="617580">
                  <a:moveTo>
                    <a:pt x="0" y="0"/>
                  </a:moveTo>
                  <a:lnTo>
                    <a:pt x="1216446" y="0"/>
                  </a:lnTo>
                  <a:lnTo>
                    <a:pt x="1216446" y="617580"/>
                  </a:lnTo>
                  <a:lnTo>
                    <a:pt x="0" y="617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b="1" kern="1200" dirty="0"/>
                <a:t>LEMMENS Virginie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800" b="0" kern="1200" dirty="0"/>
                <a:t>P'tits </a:t>
              </a:r>
              <a:r>
                <a:rPr lang="fr-FR" sz="800" b="0" kern="1200" dirty="0" err="1"/>
                <a:t>Pouyons</a:t>
              </a:r>
              <a:endParaRPr lang="fr-FR" sz="800" b="0" kern="1200" dirty="0"/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800" b="0" kern="1200" dirty="0" err="1"/>
                <a:t>Piconette</a:t>
              </a:r>
              <a:endParaRPr lang="fr-FR" sz="800" b="0" kern="1200" dirty="0"/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BE" sz="600" kern="1200" dirty="0"/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5F6BDB5F-1701-484B-B392-0E69249B1666}"/>
                </a:ext>
              </a:extLst>
            </p:cNvPr>
            <p:cNvSpPr/>
            <p:nvPr/>
          </p:nvSpPr>
          <p:spPr>
            <a:xfrm>
              <a:off x="4032849" y="5215261"/>
              <a:ext cx="961161" cy="735280"/>
            </a:xfrm>
            <a:custGeom>
              <a:avLst/>
              <a:gdLst>
                <a:gd name="connsiteX0" fmla="*/ 0 w 961161"/>
                <a:gd name="connsiteY0" fmla="*/ 0 h 672813"/>
                <a:gd name="connsiteX1" fmla="*/ 961161 w 961161"/>
                <a:gd name="connsiteY1" fmla="*/ 0 h 672813"/>
                <a:gd name="connsiteX2" fmla="*/ 961161 w 961161"/>
                <a:gd name="connsiteY2" fmla="*/ 672813 h 672813"/>
                <a:gd name="connsiteX3" fmla="*/ 0 w 961161"/>
                <a:gd name="connsiteY3" fmla="*/ 672813 h 672813"/>
                <a:gd name="connsiteX4" fmla="*/ 0 w 961161"/>
                <a:gd name="connsiteY4" fmla="*/ 0 h 672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161" h="672813">
                  <a:moveTo>
                    <a:pt x="0" y="0"/>
                  </a:moveTo>
                  <a:lnTo>
                    <a:pt x="961161" y="0"/>
                  </a:lnTo>
                  <a:lnTo>
                    <a:pt x="961161" y="672813"/>
                  </a:lnTo>
                  <a:lnTo>
                    <a:pt x="0" y="67281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kern="1200" dirty="0"/>
                <a:t>Personnel Médico Social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kern="1200" dirty="0"/>
                <a:t>Personnel encadrant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dirty="0"/>
                <a:t>Personnel entretien</a:t>
              </a:r>
              <a:endParaRPr lang="fr-FR" sz="600" b="1" kern="1200" dirty="0"/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BE" sz="600" kern="1200" dirty="0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039FDADF-F626-422E-A34F-290957FCAC5A}"/>
                </a:ext>
              </a:extLst>
            </p:cNvPr>
            <p:cNvSpPr/>
            <p:nvPr/>
          </p:nvSpPr>
          <p:spPr>
            <a:xfrm>
              <a:off x="5207120" y="4468820"/>
              <a:ext cx="1259457" cy="626809"/>
            </a:xfrm>
            <a:custGeom>
              <a:avLst/>
              <a:gdLst>
                <a:gd name="connsiteX0" fmla="*/ 0 w 1216446"/>
                <a:gd name="connsiteY0" fmla="*/ 0 h 617580"/>
                <a:gd name="connsiteX1" fmla="*/ 1216446 w 1216446"/>
                <a:gd name="connsiteY1" fmla="*/ 0 h 617580"/>
                <a:gd name="connsiteX2" fmla="*/ 1216446 w 1216446"/>
                <a:gd name="connsiteY2" fmla="*/ 617580 h 617580"/>
                <a:gd name="connsiteX3" fmla="*/ 0 w 1216446"/>
                <a:gd name="connsiteY3" fmla="*/ 617580 h 617580"/>
                <a:gd name="connsiteX4" fmla="*/ 0 w 1216446"/>
                <a:gd name="connsiteY4" fmla="*/ 0 h 61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446" h="617580">
                  <a:moveTo>
                    <a:pt x="0" y="0"/>
                  </a:moveTo>
                  <a:lnTo>
                    <a:pt x="1216446" y="0"/>
                  </a:lnTo>
                  <a:lnTo>
                    <a:pt x="1216446" y="617580"/>
                  </a:lnTo>
                  <a:lnTo>
                    <a:pt x="0" y="617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b="1" kern="1200" dirty="0"/>
                <a:t>PIETTE Marie-Blanche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800" b="0" kern="1200" dirty="0"/>
                <a:t>Bellevue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800" b="0" kern="1200" dirty="0"/>
                <a:t>Ribambelle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BE" sz="600" kern="1200" dirty="0"/>
            </a:p>
          </p:txBody>
        </p:sp>
        <p:sp>
          <p:nvSpPr>
            <p:cNvPr id="29" name="Forme libre : forme 28">
              <a:extLst>
                <a:ext uri="{FF2B5EF4-FFF2-40B4-BE49-F238E27FC236}">
                  <a16:creationId xmlns:a16="http://schemas.microsoft.com/office/drawing/2014/main" id="{19749196-CD83-41A2-B140-45D503617FC4}"/>
                </a:ext>
              </a:extLst>
            </p:cNvPr>
            <p:cNvSpPr/>
            <p:nvPr/>
          </p:nvSpPr>
          <p:spPr>
            <a:xfrm>
              <a:off x="5451140" y="5215261"/>
              <a:ext cx="961161" cy="735280"/>
            </a:xfrm>
            <a:custGeom>
              <a:avLst/>
              <a:gdLst>
                <a:gd name="connsiteX0" fmla="*/ 0 w 961161"/>
                <a:gd name="connsiteY0" fmla="*/ 0 h 672813"/>
                <a:gd name="connsiteX1" fmla="*/ 961161 w 961161"/>
                <a:gd name="connsiteY1" fmla="*/ 0 h 672813"/>
                <a:gd name="connsiteX2" fmla="*/ 961161 w 961161"/>
                <a:gd name="connsiteY2" fmla="*/ 672813 h 672813"/>
                <a:gd name="connsiteX3" fmla="*/ 0 w 961161"/>
                <a:gd name="connsiteY3" fmla="*/ 672813 h 672813"/>
                <a:gd name="connsiteX4" fmla="*/ 0 w 961161"/>
                <a:gd name="connsiteY4" fmla="*/ 0 h 672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161" h="672813">
                  <a:moveTo>
                    <a:pt x="0" y="0"/>
                  </a:moveTo>
                  <a:lnTo>
                    <a:pt x="961161" y="0"/>
                  </a:lnTo>
                  <a:lnTo>
                    <a:pt x="961161" y="672813"/>
                  </a:lnTo>
                  <a:lnTo>
                    <a:pt x="0" y="67281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kern="1200" dirty="0"/>
                <a:t>Personnel Médico Social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kern="1200" dirty="0"/>
                <a:t>Personnel encadrant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dirty="0"/>
                <a:t>Personnel entretien</a:t>
              </a:r>
              <a:endParaRPr lang="fr-FR" sz="600" b="1" kern="1200" dirty="0"/>
            </a:p>
          </p:txBody>
        </p:sp>
        <p:sp>
          <p:nvSpPr>
            <p:cNvPr id="30" name="Forme libre : forme 29">
              <a:extLst>
                <a:ext uri="{FF2B5EF4-FFF2-40B4-BE49-F238E27FC236}">
                  <a16:creationId xmlns:a16="http://schemas.microsoft.com/office/drawing/2014/main" id="{0CFBB83B-8721-4099-8C88-24F40B0BECDD}"/>
                </a:ext>
              </a:extLst>
            </p:cNvPr>
            <p:cNvSpPr/>
            <p:nvPr/>
          </p:nvSpPr>
          <p:spPr>
            <a:xfrm>
              <a:off x="6574239" y="4469281"/>
              <a:ext cx="1216446" cy="617580"/>
            </a:xfrm>
            <a:custGeom>
              <a:avLst/>
              <a:gdLst>
                <a:gd name="connsiteX0" fmla="*/ 0 w 1216446"/>
                <a:gd name="connsiteY0" fmla="*/ 0 h 617580"/>
                <a:gd name="connsiteX1" fmla="*/ 1216446 w 1216446"/>
                <a:gd name="connsiteY1" fmla="*/ 0 h 617580"/>
                <a:gd name="connsiteX2" fmla="*/ 1216446 w 1216446"/>
                <a:gd name="connsiteY2" fmla="*/ 617580 h 617580"/>
                <a:gd name="connsiteX3" fmla="*/ 0 w 1216446"/>
                <a:gd name="connsiteY3" fmla="*/ 617580 h 617580"/>
                <a:gd name="connsiteX4" fmla="*/ 0 w 1216446"/>
                <a:gd name="connsiteY4" fmla="*/ 0 h 61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446" h="617580">
                  <a:moveTo>
                    <a:pt x="0" y="0"/>
                  </a:moveTo>
                  <a:lnTo>
                    <a:pt x="1216446" y="0"/>
                  </a:lnTo>
                  <a:lnTo>
                    <a:pt x="1216446" y="617580"/>
                  </a:lnTo>
                  <a:lnTo>
                    <a:pt x="0" y="617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b="1" dirty="0"/>
                <a:t>MALOTAUX Françoise</a:t>
              </a:r>
              <a:endParaRPr lang="fr-FR" sz="1000" b="1" kern="1200" dirty="0"/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800" b="0" kern="1200" dirty="0"/>
                <a:t>Bouts d'Choux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800" b="0" kern="1200" dirty="0"/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BE" sz="600" kern="1200" dirty="0"/>
            </a:p>
          </p:txBody>
        </p:sp>
        <p:sp>
          <p:nvSpPr>
            <p:cNvPr id="31" name="Forme libre : forme 30">
              <a:extLst>
                <a:ext uri="{FF2B5EF4-FFF2-40B4-BE49-F238E27FC236}">
                  <a16:creationId xmlns:a16="http://schemas.microsoft.com/office/drawing/2014/main" id="{6AEFD534-42C3-4906-AD15-B8B7EDE206D0}"/>
                </a:ext>
              </a:extLst>
            </p:cNvPr>
            <p:cNvSpPr/>
            <p:nvPr/>
          </p:nvSpPr>
          <p:spPr>
            <a:xfrm>
              <a:off x="6869430" y="5215261"/>
              <a:ext cx="961161" cy="735280"/>
            </a:xfrm>
            <a:custGeom>
              <a:avLst/>
              <a:gdLst>
                <a:gd name="connsiteX0" fmla="*/ 0 w 961161"/>
                <a:gd name="connsiteY0" fmla="*/ 0 h 672813"/>
                <a:gd name="connsiteX1" fmla="*/ 961161 w 961161"/>
                <a:gd name="connsiteY1" fmla="*/ 0 h 672813"/>
                <a:gd name="connsiteX2" fmla="*/ 961161 w 961161"/>
                <a:gd name="connsiteY2" fmla="*/ 672813 h 672813"/>
                <a:gd name="connsiteX3" fmla="*/ 0 w 961161"/>
                <a:gd name="connsiteY3" fmla="*/ 672813 h 672813"/>
                <a:gd name="connsiteX4" fmla="*/ 0 w 961161"/>
                <a:gd name="connsiteY4" fmla="*/ 0 h 672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161" h="672813">
                  <a:moveTo>
                    <a:pt x="0" y="0"/>
                  </a:moveTo>
                  <a:lnTo>
                    <a:pt x="961161" y="0"/>
                  </a:lnTo>
                  <a:lnTo>
                    <a:pt x="961161" y="672813"/>
                  </a:lnTo>
                  <a:lnTo>
                    <a:pt x="0" y="67281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kern="1200" dirty="0"/>
                <a:t>Personnel Médico Social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kern="1200" dirty="0"/>
                <a:t>Personnel encadrant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dirty="0"/>
                <a:t>Personnel entretien</a:t>
              </a:r>
              <a:endParaRPr lang="fr-FR" sz="600" b="1" kern="1200" dirty="0"/>
            </a:p>
          </p:txBody>
        </p:sp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E108590E-D652-4C1A-A371-DA65EAA6777D}"/>
                </a:ext>
              </a:extLst>
            </p:cNvPr>
            <p:cNvSpPr/>
            <p:nvPr/>
          </p:nvSpPr>
          <p:spPr>
            <a:xfrm>
              <a:off x="7983609" y="4478049"/>
              <a:ext cx="1216446" cy="617580"/>
            </a:xfrm>
            <a:custGeom>
              <a:avLst/>
              <a:gdLst>
                <a:gd name="connsiteX0" fmla="*/ 0 w 1216446"/>
                <a:gd name="connsiteY0" fmla="*/ 0 h 617580"/>
                <a:gd name="connsiteX1" fmla="*/ 1216446 w 1216446"/>
                <a:gd name="connsiteY1" fmla="*/ 0 h 617580"/>
                <a:gd name="connsiteX2" fmla="*/ 1216446 w 1216446"/>
                <a:gd name="connsiteY2" fmla="*/ 617580 h 617580"/>
                <a:gd name="connsiteX3" fmla="*/ 0 w 1216446"/>
                <a:gd name="connsiteY3" fmla="*/ 617580 h 617580"/>
                <a:gd name="connsiteX4" fmla="*/ 0 w 1216446"/>
                <a:gd name="connsiteY4" fmla="*/ 0 h 61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446" h="617580">
                  <a:moveTo>
                    <a:pt x="0" y="0"/>
                  </a:moveTo>
                  <a:lnTo>
                    <a:pt x="1216446" y="0"/>
                  </a:lnTo>
                  <a:lnTo>
                    <a:pt x="1216446" y="617580"/>
                  </a:lnTo>
                  <a:lnTo>
                    <a:pt x="0" y="617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b="1" dirty="0"/>
                <a:t>VERONNEAU </a:t>
              </a:r>
              <a:r>
                <a:rPr lang="fr-FR" sz="1000" b="1" kern="1200" dirty="0"/>
                <a:t>Josée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800" b="0" kern="1200" dirty="0"/>
                <a:t>Les </a:t>
              </a:r>
              <a:r>
                <a:rPr lang="fr-FR" sz="800" b="0" kern="1200" dirty="0" err="1"/>
                <a:t>Marmouzets</a:t>
              </a:r>
              <a:endParaRPr lang="fr-FR" sz="800" b="0" kern="1200" dirty="0"/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800" b="0" kern="1200" dirty="0"/>
            </a:p>
          </p:txBody>
        </p:sp>
        <p:sp>
          <p:nvSpPr>
            <p:cNvPr id="33" name="Forme libre : forme 32">
              <a:extLst>
                <a:ext uri="{FF2B5EF4-FFF2-40B4-BE49-F238E27FC236}">
                  <a16:creationId xmlns:a16="http://schemas.microsoft.com/office/drawing/2014/main" id="{EA4F013A-9069-4A57-B8E3-217908FEBEB6}"/>
                </a:ext>
              </a:extLst>
            </p:cNvPr>
            <p:cNvSpPr/>
            <p:nvPr/>
          </p:nvSpPr>
          <p:spPr>
            <a:xfrm>
              <a:off x="8287720" y="5215261"/>
              <a:ext cx="961161" cy="735280"/>
            </a:xfrm>
            <a:custGeom>
              <a:avLst/>
              <a:gdLst>
                <a:gd name="connsiteX0" fmla="*/ 0 w 961161"/>
                <a:gd name="connsiteY0" fmla="*/ 0 h 480580"/>
                <a:gd name="connsiteX1" fmla="*/ 961161 w 961161"/>
                <a:gd name="connsiteY1" fmla="*/ 0 h 480580"/>
                <a:gd name="connsiteX2" fmla="*/ 961161 w 961161"/>
                <a:gd name="connsiteY2" fmla="*/ 480580 h 480580"/>
                <a:gd name="connsiteX3" fmla="*/ 0 w 961161"/>
                <a:gd name="connsiteY3" fmla="*/ 480580 h 480580"/>
                <a:gd name="connsiteX4" fmla="*/ 0 w 961161"/>
                <a:gd name="connsiteY4" fmla="*/ 0 h 48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161" h="480580">
                  <a:moveTo>
                    <a:pt x="0" y="0"/>
                  </a:moveTo>
                  <a:lnTo>
                    <a:pt x="961161" y="0"/>
                  </a:lnTo>
                  <a:lnTo>
                    <a:pt x="961161" y="480580"/>
                  </a:lnTo>
                  <a:lnTo>
                    <a:pt x="0" y="480580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kern="1200" dirty="0"/>
                <a:t>Personnel Médico Social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dirty="0"/>
                <a:t>Personnel encadrant </a:t>
              </a:r>
              <a:r>
                <a:rPr lang="fr-FR" sz="600" b="1"/>
                <a:t>y compris </a:t>
              </a:r>
              <a:endParaRPr lang="fr-FR" sz="600" b="1" kern="1200" dirty="0"/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600" b="1" kern="1200" dirty="0"/>
                <a:t>Accueillantes conventionnées</a:t>
              </a:r>
              <a:endParaRPr lang="fr-BE" sz="600" kern="1200" dirty="0"/>
            </a:p>
          </p:txBody>
        </p:sp>
        <p:sp>
          <p:nvSpPr>
            <p:cNvPr id="34" name="Rectangle : coins arrondis 33">
              <a:extLst>
                <a:ext uri="{FF2B5EF4-FFF2-40B4-BE49-F238E27FC236}">
                  <a16:creationId xmlns:a16="http://schemas.microsoft.com/office/drawing/2014/main" id="{EF62F540-0CD8-4D2F-9BAA-A802B69DE017}"/>
                </a:ext>
              </a:extLst>
            </p:cNvPr>
            <p:cNvSpPr/>
            <p:nvPr/>
          </p:nvSpPr>
          <p:spPr>
            <a:xfrm>
              <a:off x="1500380" y="1836820"/>
              <a:ext cx="3170374" cy="949637"/>
            </a:xfrm>
            <a:prstGeom prst="round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000" b="1" kern="1200" dirty="0"/>
                <a:t>Comité De Gestion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/>
                <a:t>Président Administrateur délégué: Capelle Christophe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dirty="0"/>
                <a:t>É</a:t>
              </a:r>
              <a:r>
                <a:rPr lang="fr-FR" sz="1000" kern="1200" dirty="0"/>
                <a:t>chevine de Tutelle: Grandchamps Patricia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dirty="0"/>
                <a:t>É</a:t>
              </a:r>
              <a:r>
                <a:rPr lang="fr-FR" sz="1000" kern="1200" dirty="0"/>
                <a:t>chevin du personnel: SOHIER Baudouin</a:t>
              </a:r>
              <a:endParaRPr lang="fr-BE" sz="1000" kern="1200" dirty="0"/>
            </a:p>
          </p:txBody>
        </p:sp>
        <p:sp>
          <p:nvSpPr>
            <p:cNvPr id="35" name="Rectangle : coins arrondis 34">
              <a:extLst>
                <a:ext uri="{FF2B5EF4-FFF2-40B4-BE49-F238E27FC236}">
                  <a16:creationId xmlns:a16="http://schemas.microsoft.com/office/drawing/2014/main" id="{9F7B2C61-8E93-4454-8CB7-4A9A292079FA}"/>
                </a:ext>
              </a:extLst>
            </p:cNvPr>
            <p:cNvSpPr/>
            <p:nvPr/>
          </p:nvSpPr>
          <p:spPr>
            <a:xfrm>
              <a:off x="5111676" y="2049746"/>
              <a:ext cx="1642366" cy="667647"/>
            </a:xfrm>
            <a:prstGeom prst="roundRect">
              <a:avLst/>
            </a:prstGeom>
            <a:solidFill>
              <a:srgbClr val="FF6600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000" kern="1200" dirty="0"/>
                <a:t>BELLET Isabelle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000" b="1" kern="1200" dirty="0"/>
                <a:t>Directrice Générale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dirty="0"/>
                <a:t>G</a:t>
              </a:r>
              <a:r>
                <a:rPr lang="fr-BE" sz="1000" dirty="0" err="1"/>
                <a:t>estion</a:t>
              </a:r>
              <a:r>
                <a:rPr lang="fr-BE" sz="1000" dirty="0"/>
                <a:t> journalière</a:t>
              </a:r>
              <a:endParaRPr lang="fr-BE" sz="1000" kern="1200" dirty="0"/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1D9DD2A1-8571-4000-A515-8C6FCD3F9CD3}"/>
                </a:ext>
              </a:extLst>
            </p:cNvPr>
            <p:cNvSpPr/>
            <p:nvPr/>
          </p:nvSpPr>
          <p:spPr>
            <a:xfrm>
              <a:off x="2140083" y="3007321"/>
              <a:ext cx="1450671" cy="551543"/>
            </a:xfrm>
            <a:custGeom>
              <a:avLst/>
              <a:gdLst>
                <a:gd name="connsiteX0" fmla="*/ 0 w 1450671"/>
                <a:gd name="connsiteY0" fmla="*/ 0 h 726258"/>
                <a:gd name="connsiteX1" fmla="*/ 1450671 w 1450671"/>
                <a:gd name="connsiteY1" fmla="*/ 0 h 726258"/>
                <a:gd name="connsiteX2" fmla="*/ 1450671 w 1450671"/>
                <a:gd name="connsiteY2" fmla="*/ 726258 h 726258"/>
                <a:gd name="connsiteX3" fmla="*/ 0 w 1450671"/>
                <a:gd name="connsiteY3" fmla="*/ 726258 h 726258"/>
                <a:gd name="connsiteX4" fmla="*/ 0 w 1450671"/>
                <a:gd name="connsiteY4" fmla="*/ 0 h 72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0671" h="726258">
                  <a:moveTo>
                    <a:pt x="0" y="0"/>
                  </a:moveTo>
                  <a:lnTo>
                    <a:pt x="1450671" y="0"/>
                  </a:lnTo>
                  <a:lnTo>
                    <a:pt x="1450671" y="726258"/>
                  </a:lnTo>
                  <a:lnTo>
                    <a:pt x="0" y="7262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1000" dirty="0"/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b="1" i="1" kern="1200" dirty="0"/>
                <a:t>Coordination pédagogique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i="1" dirty="0"/>
                <a:t>(en partie Mme Pierre)</a:t>
              </a:r>
              <a:endParaRPr lang="fr-BE" sz="1000" kern="1200" dirty="0"/>
            </a:p>
          </p:txBody>
        </p:sp>
      </p:grp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2C3D68A5-0FD9-43F2-9057-0BE34959B748}"/>
              </a:ext>
            </a:extLst>
          </p:cNvPr>
          <p:cNvSpPr/>
          <p:nvPr/>
        </p:nvSpPr>
        <p:spPr>
          <a:xfrm>
            <a:off x="6032628" y="756129"/>
            <a:ext cx="1247596" cy="4805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800" dirty="0"/>
              <a:t>PIERRE Caroline</a:t>
            </a:r>
          </a:p>
          <a:p>
            <a:pPr algn="ctr"/>
            <a:r>
              <a:rPr lang="fr-BE" sz="800" dirty="0"/>
              <a:t>Responsable du Service SIPPT</a:t>
            </a:r>
          </a:p>
        </p:txBody>
      </p:sp>
      <p:sp>
        <p:nvSpPr>
          <p:cNvPr id="47" name="Étoile : 7 branches 46">
            <a:extLst>
              <a:ext uri="{FF2B5EF4-FFF2-40B4-BE49-F238E27FC236}">
                <a16:creationId xmlns:a16="http://schemas.microsoft.com/office/drawing/2014/main" id="{E3B61EAF-3583-4A54-BBDC-1FBE6B6465A9}"/>
              </a:ext>
            </a:extLst>
          </p:cNvPr>
          <p:cNvSpPr/>
          <p:nvPr/>
        </p:nvSpPr>
        <p:spPr>
          <a:xfrm>
            <a:off x="10628465" y="5382926"/>
            <a:ext cx="1288005" cy="809752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000" b="1" dirty="0">
                <a:solidFill>
                  <a:schemeClr val="accent1">
                    <a:lumMod val="50000"/>
                  </a:schemeClr>
                </a:solidFill>
              </a:rPr>
              <a:t>L’Amicale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A46EE25-C168-4958-86E2-CB96F6A3037F}"/>
              </a:ext>
            </a:extLst>
          </p:cNvPr>
          <p:cNvSpPr txBox="1"/>
          <p:nvPr/>
        </p:nvSpPr>
        <p:spPr>
          <a:xfrm>
            <a:off x="7942420" y="2977490"/>
            <a:ext cx="2290546" cy="24622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/>
              <a:t>COURTOY JF - Cuisine</a:t>
            </a:r>
            <a:endParaRPr lang="fr-BE" sz="10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953D9E2-3A91-4771-B02A-E25CA4DBA87F}"/>
              </a:ext>
            </a:extLst>
          </p:cNvPr>
          <p:cNvSpPr txBox="1"/>
          <p:nvPr/>
        </p:nvSpPr>
        <p:spPr>
          <a:xfrm>
            <a:off x="7942420" y="3315428"/>
            <a:ext cx="2290546" cy="24622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/>
              <a:t>DANIEL Christian - Technique</a:t>
            </a:r>
            <a:endParaRPr lang="fr-BE" sz="10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61046A0-A2B6-4E15-B2CD-B43DFC35D129}"/>
              </a:ext>
            </a:extLst>
          </p:cNvPr>
          <p:cNvSpPr txBox="1"/>
          <p:nvPr/>
        </p:nvSpPr>
        <p:spPr>
          <a:xfrm>
            <a:off x="7940346" y="3624188"/>
            <a:ext cx="2292620" cy="24622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/>
              <a:t>GUSTIN Evelyne - Lingerie</a:t>
            </a:r>
            <a:endParaRPr lang="fr-BE" sz="1000" dirty="0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A3126641-5182-451A-8CFF-F137192DE55B}"/>
              </a:ext>
            </a:extLst>
          </p:cNvPr>
          <p:cNvSpPr txBox="1"/>
          <p:nvPr/>
        </p:nvSpPr>
        <p:spPr>
          <a:xfrm>
            <a:off x="7934498" y="1362662"/>
            <a:ext cx="2298468" cy="24622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/>
              <a:t>HERMANT Marc - Économat</a:t>
            </a:r>
            <a:endParaRPr lang="fr-BE" sz="1000" dirty="0"/>
          </a:p>
        </p:txBody>
      </p: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FE86705B-671D-4DED-85FC-64B6FD1A225C}"/>
              </a:ext>
            </a:extLst>
          </p:cNvPr>
          <p:cNvCxnSpPr>
            <a:cxnSpLocks/>
          </p:cNvCxnSpPr>
          <p:nvPr/>
        </p:nvCxnSpPr>
        <p:spPr>
          <a:xfrm>
            <a:off x="7645489" y="1172095"/>
            <a:ext cx="1771" cy="25664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F481634A-0FA9-4976-9F4D-968434A6782F}"/>
              </a:ext>
            </a:extLst>
          </p:cNvPr>
          <p:cNvCxnSpPr>
            <a:cxnSpLocks/>
          </p:cNvCxnSpPr>
          <p:nvPr/>
        </p:nvCxnSpPr>
        <p:spPr>
          <a:xfrm>
            <a:off x="7659042" y="1486379"/>
            <a:ext cx="267934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C1129582-94CA-4AFD-880C-F50DF169FEAE}"/>
              </a:ext>
            </a:extLst>
          </p:cNvPr>
          <p:cNvCxnSpPr>
            <a:cxnSpLocks/>
          </p:cNvCxnSpPr>
          <p:nvPr/>
        </p:nvCxnSpPr>
        <p:spPr>
          <a:xfrm>
            <a:off x="7651391" y="1804687"/>
            <a:ext cx="267934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214A6D66-E2FF-4B75-82A7-1F0387278FC2}"/>
              </a:ext>
            </a:extLst>
          </p:cNvPr>
          <p:cNvCxnSpPr>
            <a:cxnSpLocks/>
          </p:cNvCxnSpPr>
          <p:nvPr/>
        </p:nvCxnSpPr>
        <p:spPr>
          <a:xfrm>
            <a:off x="7659460" y="2118204"/>
            <a:ext cx="283117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2E0B47FF-30DB-4FE6-AAF7-A16C34F70953}"/>
              </a:ext>
            </a:extLst>
          </p:cNvPr>
          <p:cNvCxnSpPr>
            <a:cxnSpLocks/>
          </p:cNvCxnSpPr>
          <p:nvPr/>
        </p:nvCxnSpPr>
        <p:spPr>
          <a:xfrm>
            <a:off x="7645791" y="2439262"/>
            <a:ext cx="273783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F40FB23D-24E5-43CC-96F2-36254DECD5C1}"/>
              </a:ext>
            </a:extLst>
          </p:cNvPr>
          <p:cNvCxnSpPr>
            <a:cxnSpLocks/>
          </p:cNvCxnSpPr>
          <p:nvPr/>
        </p:nvCxnSpPr>
        <p:spPr>
          <a:xfrm>
            <a:off x="6914923" y="1979768"/>
            <a:ext cx="73086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9" name="ZoneTexte 88">
            <a:extLst>
              <a:ext uri="{FF2B5EF4-FFF2-40B4-BE49-F238E27FC236}">
                <a16:creationId xmlns:a16="http://schemas.microsoft.com/office/drawing/2014/main" id="{6B065BF3-8CCB-4BC5-8BA4-524F0D969586}"/>
              </a:ext>
            </a:extLst>
          </p:cNvPr>
          <p:cNvSpPr txBox="1"/>
          <p:nvPr/>
        </p:nvSpPr>
        <p:spPr>
          <a:xfrm>
            <a:off x="7940345" y="2315030"/>
            <a:ext cx="2292621" cy="24622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/>
              <a:t>SIMON Sylvie - Comptabilité</a:t>
            </a:r>
            <a:endParaRPr lang="fr-BE" sz="1000" dirty="0"/>
          </a:p>
        </p:txBody>
      </p: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id="{31B7EFBA-5EDC-4CB4-8BBB-60EA3700BBC1}"/>
              </a:ext>
            </a:extLst>
          </p:cNvPr>
          <p:cNvCxnSpPr>
            <a:cxnSpLocks/>
          </p:cNvCxnSpPr>
          <p:nvPr/>
        </p:nvCxnSpPr>
        <p:spPr>
          <a:xfrm>
            <a:off x="7641376" y="2760320"/>
            <a:ext cx="273783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302F5037-692B-4164-83DA-0C16D1A2ED2B}"/>
              </a:ext>
            </a:extLst>
          </p:cNvPr>
          <p:cNvSpPr/>
          <p:nvPr/>
        </p:nvSpPr>
        <p:spPr>
          <a:xfrm>
            <a:off x="11441155" y="6063734"/>
            <a:ext cx="838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b="1" dirty="0">
                <a:solidFill>
                  <a:schemeClr val="accent1">
                    <a:lumMod val="50000"/>
                  </a:schemeClr>
                </a:solidFill>
              </a:rPr>
              <a:t>Sonefa</a:t>
            </a:r>
            <a:endParaRPr lang="fr-BE" dirty="0"/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DFDA186D-4D31-4A20-A3AA-DC81BFE9110D}"/>
              </a:ext>
            </a:extLst>
          </p:cNvPr>
          <p:cNvCxnSpPr>
            <a:cxnSpLocks/>
          </p:cNvCxnSpPr>
          <p:nvPr/>
        </p:nvCxnSpPr>
        <p:spPr>
          <a:xfrm>
            <a:off x="7114219" y="1979768"/>
            <a:ext cx="52715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31B7EFBA-5EDC-4CB4-8BBB-60EA3700BBC1}"/>
              </a:ext>
            </a:extLst>
          </p:cNvPr>
          <p:cNvCxnSpPr>
            <a:cxnSpLocks/>
          </p:cNvCxnSpPr>
          <p:nvPr/>
        </p:nvCxnSpPr>
        <p:spPr>
          <a:xfrm>
            <a:off x="7636986" y="3110863"/>
            <a:ext cx="273783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ZoneTexte 51">
            <a:extLst>
              <a:ext uri="{FF2B5EF4-FFF2-40B4-BE49-F238E27FC236}">
                <a16:creationId xmlns:a16="http://schemas.microsoft.com/office/drawing/2014/main" id="{6B065BF3-8CCB-4BC5-8BA4-524F0D969586}"/>
              </a:ext>
            </a:extLst>
          </p:cNvPr>
          <p:cNvSpPr txBox="1"/>
          <p:nvPr/>
        </p:nvSpPr>
        <p:spPr>
          <a:xfrm>
            <a:off x="7934498" y="1036576"/>
            <a:ext cx="2298468" cy="24622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BE" sz="1000" dirty="0"/>
              <a:t>DUQUENNE Delphine - RH</a:t>
            </a:r>
          </a:p>
        </p:txBody>
      </p: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31B7EFBA-5EDC-4CB4-8BBB-60EA3700BBC1}"/>
              </a:ext>
            </a:extLst>
          </p:cNvPr>
          <p:cNvCxnSpPr>
            <a:cxnSpLocks/>
          </p:cNvCxnSpPr>
          <p:nvPr/>
        </p:nvCxnSpPr>
        <p:spPr>
          <a:xfrm>
            <a:off x="7648655" y="3440200"/>
            <a:ext cx="273783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6B065BF3-8CCB-4BC5-8BA4-524F0D969586}"/>
              </a:ext>
            </a:extLst>
          </p:cNvPr>
          <p:cNvSpPr txBox="1"/>
          <p:nvPr/>
        </p:nvSpPr>
        <p:spPr>
          <a:xfrm>
            <a:off x="7928595" y="1686108"/>
            <a:ext cx="2304371" cy="24622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BE" sz="1000" dirty="0"/>
              <a:t>LECOMTE Charles - Chef de projet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6B065BF3-8CCB-4BC5-8BA4-524F0D969586}"/>
              </a:ext>
            </a:extLst>
          </p:cNvPr>
          <p:cNvSpPr txBox="1"/>
          <p:nvPr/>
        </p:nvSpPr>
        <p:spPr>
          <a:xfrm>
            <a:off x="7940346" y="1993798"/>
            <a:ext cx="2292620" cy="24622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/>
              <a:t>PRIEM Patrick - Facturation</a:t>
            </a:r>
            <a:endParaRPr lang="fr-BE" sz="1000" dirty="0"/>
          </a:p>
        </p:txBody>
      </p: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31B7EFBA-5EDC-4CB4-8BBB-60EA3700BBC1}"/>
              </a:ext>
            </a:extLst>
          </p:cNvPr>
          <p:cNvCxnSpPr>
            <a:cxnSpLocks/>
          </p:cNvCxnSpPr>
          <p:nvPr/>
        </p:nvCxnSpPr>
        <p:spPr>
          <a:xfrm>
            <a:off x="7645790" y="3748854"/>
            <a:ext cx="273783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F481634A-0FA9-4976-9F4D-968434A6782F}"/>
              </a:ext>
            </a:extLst>
          </p:cNvPr>
          <p:cNvCxnSpPr>
            <a:cxnSpLocks/>
          </p:cNvCxnSpPr>
          <p:nvPr/>
        </p:nvCxnSpPr>
        <p:spPr>
          <a:xfrm>
            <a:off x="7644570" y="1179752"/>
            <a:ext cx="267934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ZoneTexte 67">
            <a:extLst>
              <a:ext uri="{FF2B5EF4-FFF2-40B4-BE49-F238E27FC236}">
                <a16:creationId xmlns:a16="http://schemas.microsoft.com/office/drawing/2014/main" id="{6B065BF3-8CCB-4BC5-8BA4-524F0D969586}"/>
              </a:ext>
            </a:extLst>
          </p:cNvPr>
          <p:cNvSpPr txBox="1"/>
          <p:nvPr/>
        </p:nvSpPr>
        <p:spPr>
          <a:xfrm>
            <a:off x="7933007" y="2635805"/>
            <a:ext cx="2299960" cy="24622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BE" sz="1000" dirty="0"/>
              <a:t>WIAME </a:t>
            </a:r>
            <a:r>
              <a:rPr lang="fr-BE" sz="1000" dirty="0" err="1"/>
              <a:t>Alisson</a:t>
            </a:r>
            <a:r>
              <a:rPr lang="fr-BE" sz="1000" dirty="0"/>
              <a:t> - Assistante de direction</a:t>
            </a:r>
          </a:p>
        </p:txBody>
      </p: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FE86705B-671D-4DED-85FC-64B6FD1A225C}"/>
              </a:ext>
            </a:extLst>
          </p:cNvPr>
          <p:cNvCxnSpPr>
            <a:cxnSpLocks/>
          </p:cNvCxnSpPr>
          <p:nvPr/>
        </p:nvCxnSpPr>
        <p:spPr>
          <a:xfrm>
            <a:off x="6082212" y="2357296"/>
            <a:ext cx="1771" cy="27850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1" name="Forme libre : forme 35">
            <a:extLst>
              <a:ext uri="{FF2B5EF4-FFF2-40B4-BE49-F238E27FC236}">
                <a16:creationId xmlns:a16="http://schemas.microsoft.com/office/drawing/2014/main" id="{1D9DD2A1-8571-4000-A515-8C6FCD3F9CD3}"/>
              </a:ext>
            </a:extLst>
          </p:cNvPr>
          <p:cNvSpPr/>
          <p:nvPr/>
        </p:nvSpPr>
        <p:spPr>
          <a:xfrm>
            <a:off x="5358951" y="2635805"/>
            <a:ext cx="1526600" cy="730407"/>
          </a:xfrm>
          <a:custGeom>
            <a:avLst/>
            <a:gdLst>
              <a:gd name="connsiteX0" fmla="*/ 0 w 1450671"/>
              <a:gd name="connsiteY0" fmla="*/ 0 h 726258"/>
              <a:gd name="connsiteX1" fmla="*/ 1450671 w 1450671"/>
              <a:gd name="connsiteY1" fmla="*/ 0 h 726258"/>
              <a:gd name="connsiteX2" fmla="*/ 1450671 w 1450671"/>
              <a:gd name="connsiteY2" fmla="*/ 726258 h 726258"/>
              <a:gd name="connsiteX3" fmla="*/ 0 w 1450671"/>
              <a:gd name="connsiteY3" fmla="*/ 726258 h 726258"/>
              <a:gd name="connsiteX4" fmla="*/ 0 w 1450671"/>
              <a:gd name="connsiteY4" fmla="*/ 0 h 72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0671" h="726258">
                <a:moveTo>
                  <a:pt x="0" y="0"/>
                </a:moveTo>
                <a:lnTo>
                  <a:pt x="1450671" y="0"/>
                </a:lnTo>
                <a:lnTo>
                  <a:pt x="1450671" y="726258"/>
                </a:lnTo>
                <a:lnTo>
                  <a:pt x="0" y="726258"/>
                </a:lnTo>
                <a:lnTo>
                  <a:pt x="0" y="0"/>
                </a:lnTo>
                <a:close/>
              </a:path>
            </a:pathLst>
          </a:custGeom>
          <a:solidFill>
            <a:srgbClr val="FFE4D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BE" sz="1000" dirty="0"/>
              <a:t>MALOTAUX Françoise</a:t>
            </a:r>
            <a:endParaRPr lang="fr-FR" sz="1000" kern="1200" dirty="0"/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i="1" dirty="0"/>
              <a:t>Adjointe à la direction -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000" b="1" i="1" kern="1200" dirty="0"/>
              <a:t>Médiation</a:t>
            </a:r>
            <a:endParaRPr lang="fr-BE" sz="1000" kern="1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1D2A14D-9CD2-4BA5-84A2-CB1FA5956342}"/>
              </a:ext>
            </a:extLst>
          </p:cNvPr>
          <p:cNvSpPr txBox="1"/>
          <p:nvPr/>
        </p:nvSpPr>
        <p:spPr>
          <a:xfrm>
            <a:off x="337351" y="6192679"/>
            <a:ext cx="3632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i="1" dirty="0"/>
              <a:t>Validé au CA du 19/01/2021 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649CC252-42D9-4CF8-89A0-4310308B7AA5}"/>
              </a:ext>
            </a:extLst>
          </p:cNvPr>
          <p:cNvCxnSpPr/>
          <p:nvPr/>
        </p:nvCxnSpPr>
        <p:spPr>
          <a:xfrm flipH="1">
            <a:off x="4152778" y="3865233"/>
            <a:ext cx="1020754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12615A8-8572-4F45-B0B8-DD8D8BBA3875}"/>
              </a:ext>
            </a:extLst>
          </p:cNvPr>
          <p:cNvSpPr/>
          <p:nvPr/>
        </p:nvSpPr>
        <p:spPr>
          <a:xfrm>
            <a:off x="3333521" y="3654356"/>
            <a:ext cx="810340" cy="421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Juriste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(à venir)</a:t>
            </a:r>
            <a:endParaRPr lang="fr-B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03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4396</TotalTime>
  <Words>168</Words>
  <Application>Microsoft Office PowerPoint</Application>
  <PresentationFormat>Grand écran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 Organigramme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Bellet</dc:creator>
  <cp:lastModifiedBy>Isabelle Bellet</cp:lastModifiedBy>
  <cp:revision>36</cp:revision>
  <dcterms:created xsi:type="dcterms:W3CDTF">2019-12-24T09:02:36Z</dcterms:created>
  <dcterms:modified xsi:type="dcterms:W3CDTF">2021-02-12T12:42:51Z</dcterms:modified>
</cp:coreProperties>
</file>